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256" r:id="rId4"/>
    <p:sldId id="257" r:id="rId5"/>
    <p:sldId id="258" r:id="rId6"/>
    <p:sldId id="259" r:id="rId7"/>
    <p:sldId id="260" r:id="rId8"/>
    <p:sldId id="261" r:id="rId9"/>
    <p:sldId id="305" r:id="rId10"/>
    <p:sldId id="304" r:id="rId11"/>
    <p:sldId id="30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100" d="100"/>
          <a:sy n="100" d="100"/>
        </p:scale>
        <p:origin x="60" y="3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259166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235652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9799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107896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53ECAB-739C-43F8-AD1D-AC39EDE1C1BE}"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1666719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53ECAB-739C-43F8-AD1D-AC39EDE1C1BE}"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4456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53ECAB-739C-43F8-AD1D-AC39EDE1C1BE}" type="datetimeFigureOut">
              <a:rPr lang="en-GB" smtClean="0"/>
              <a:t>20/04/2023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1554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B53ECAB-739C-43F8-AD1D-AC39EDE1C1BE}"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22488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3ECAB-739C-43F8-AD1D-AC39EDE1C1BE}" type="datetimeFigureOut">
              <a:rPr lang="en-GB" smtClean="0"/>
              <a:t>20/04/2023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83538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53ECAB-739C-43F8-AD1D-AC39EDE1C1BE}"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144473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53ECAB-739C-43F8-AD1D-AC39EDE1C1BE}"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32886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3ECAB-739C-43F8-AD1D-AC39EDE1C1BE}" type="datetimeFigureOut">
              <a:rPr lang="en-GB" smtClean="0"/>
              <a:t>20/04/2023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D029E-AEE4-4A44-BC3D-B0E70D9470CE}" type="slidenum">
              <a:rPr lang="en-GB" smtClean="0"/>
              <a:t>‹#›</a:t>
            </a:fld>
            <a:endParaRPr lang="en-GB"/>
          </a:p>
        </p:txBody>
      </p:sp>
    </p:spTree>
    <p:extLst>
      <p:ext uri="{BB962C8B-B14F-4D97-AF65-F5344CB8AC3E}">
        <p14:creationId xmlns:p14="http://schemas.microsoft.com/office/powerpoint/2010/main" val="306452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doddingtonhall.com/"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hyperlink" Target="https://sketchfab.com/3d-models/doddington-hall-english-civil-war-armour-90b368204835451d9c8bbd5867becf7b" TargetMode="External"/><Relationship Id="rId7" Type="http://schemas.openxmlformats.org/officeDocument/2006/relationships/hyperlink" Target="https://sketchfab.com/3d-models/doddington-hall-english-civil-war-helmet-7ee0e49de711488394d288fbe9a86920"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hyperlink" Target="https://sketchfab.com/3d-models/doddington-hall-english-civil-war-boots-gloves-d3807b9ff34c48baa5cb4d2f6b16bd67" TargetMode="External"/><Relationship Id="rId10" Type="http://schemas.openxmlformats.org/officeDocument/2006/relationships/image" Target="../media/image7.png"/><Relationship Id="rId4" Type="http://schemas.openxmlformats.org/officeDocument/2006/relationships/image" Target="../media/image13.emf"/><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hyperlink" Target="https://sketchfab.com/3d-models/newark-breastplate-d60b904f532b47f9b6322e851f6807d2" TargetMode="External"/><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7.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1458" y="-683414"/>
            <a:ext cx="5037955" cy="7556932"/>
          </a:xfrm>
          <a:prstGeom prst="rect">
            <a:avLst/>
          </a:prstGeom>
        </p:spPr>
      </p:pic>
      <p:sp>
        <p:nvSpPr>
          <p:cNvPr id="13" name="TextBox 12"/>
          <p:cNvSpPr txBox="1"/>
          <p:nvPr/>
        </p:nvSpPr>
        <p:spPr>
          <a:xfrm>
            <a:off x="5445617" y="1531517"/>
            <a:ext cx="3589635" cy="4093428"/>
          </a:xfrm>
          <a:prstGeom prst="rect">
            <a:avLst/>
          </a:prstGeom>
          <a:noFill/>
        </p:spPr>
        <p:txBody>
          <a:bodyPr wrap="square" rtlCol="0">
            <a:spAutoFit/>
          </a:bodyPr>
          <a:lstStyle/>
          <a:p>
            <a:pPr algn="ctr"/>
            <a:r>
              <a:rPr lang="en-GB" sz="3200" b="1" dirty="0">
                <a:solidFill>
                  <a:schemeClr val="bg1"/>
                </a:solidFill>
              </a:rPr>
              <a:t>Fight a battle</a:t>
            </a:r>
          </a:p>
          <a:p>
            <a:pPr algn="ctr"/>
            <a:endParaRPr lang="en-GB" sz="3200" b="1" dirty="0">
              <a:solidFill>
                <a:schemeClr val="bg1"/>
              </a:solidFill>
            </a:endParaRPr>
          </a:p>
          <a:p>
            <a:pPr algn="ctr"/>
            <a:r>
              <a:rPr lang="en-GB" sz="3200" b="1" dirty="0">
                <a:solidFill>
                  <a:schemeClr val="bg1"/>
                </a:solidFill>
              </a:rPr>
              <a:t>Find a battlefield</a:t>
            </a:r>
          </a:p>
          <a:p>
            <a:pPr algn="ctr"/>
            <a:endParaRPr lang="en-GB" sz="3200" b="1" dirty="0">
              <a:solidFill>
                <a:schemeClr val="bg1"/>
              </a:solidFill>
            </a:endParaRPr>
          </a:p>
          <a:p>
            <a:pPr algn="ctr"/>
            <a:r>
              <a:rPr lang="en-GB" sz="3200" b="1" dirty="0">
                <a:highlight>
                  <a:srgbClr val="FFFF00"/>
                </a:highlight>
              </a:rPr>
              <a:t>Solve a mystery </a:t>
            </a:r>
          </a:p>
          <a:p>
            <a:pPr algn="ctr"/>
            <a:endParaRPr lang="en-GB" sz="3200" b="1" dirty="0">
              <a:solidFill>
                <a:schemeClr val="bg1"/>
              </a:solidFill>
            </a:endParaRPr>
          </a:p>
          <a:p>
            <a:pPr algn="ctr"/>
            <a:r>
              <a:rPr lang="en-GB" sz="3200" b="1" dirty="0">
                <a:solidFill>
                  <a:schemeClr val="bg1"/>
                </a:solidFill>
              </a:rPr>
              <a:t>Meet some soldiers</a:t>
            </a:r>
          </a:p>
          <a:p>
            <a:endParaRPr lang="en-GB" dirty="0"/>
          </a:p>
          <a:p>
            <a:endParaRPr lang="en-GB" dirty="0"/>
          </a:p>
        </p:txBody>
      </p:sp>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lothing, indoor, headdress, helmet&#10;&#10;Description automatically generated">
            <a:extLst>
              <a:ext uri="{FF2B5EF4-FFF2-40B4-BE49-F238E27FC236}">
                <a16:creationId xmlns:a16="http://schemas.microsoft.com/office/drawing/2014/main" id="{B04A4A73-5A81-47ED-AC14-0AAE9DC882D8}"/>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9992" b="94175" l="9978" r="89995">
                        <a14:foregroundMark x1="55367" y1="94175" x2="62271" y2="89320"/>
                        <a14:foregroundMark x1="62271" y1="89320" x2="64617" y2="86246"/>
                        <a14:backgroundMark x1="51025" y1="93487" x2="51025" y2="70429"/>
                        <a14:backgroundMark x1="15933" y1="94125" x2="21611" y2="57228"/>
                        <a14:backgroundMark x1="21611" y1="57228" x2="21655" y2="48647"/>
                        <a14:backgroundMark x1="70467" y1="84026" x2="74296" y2="62112"/>
                        <a14:backgroundMark x1="52597" y1="71155" x2="52597" y2="71155"/>
                        <a14:backgroundMark x1="38820" y1="60396" x2="38820" y2="60396"/>
                      </a14:backgroundRemoval>
                    </a14:imgEffect>
                  </a14:imgLayer>
                </a14:imgProps>
              </a:ext>
              <a:ext uri="{28A0092B-C50C-407E-A947-70E740481C1C}">
                <a14:useLocalDpi xmlns:a14="http://schemas.microsoft.com/office/drawing/2010/main"/>
              </a:ext>
            </a:extLst>
          </a:blip>
          <a:stretch>
            <a:fillRect/>
          </a:stretch>
        </p:blipFill>
        <p:spPr>
          <a:xfrm>
            <a:off x="2744767" y="-331225"/>
            <a:ext cx="9447233" cy="6298155"/>
          </a:xfrm>
          <a:prstGeom prst="rect">
            <a:avLst/>
          </a:prstGeom>
        </p:spPr>
      </p:pic>
      <p:pic>
        <p:nvPicPr>
          <p:cNvPr id="5" name="Picture 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7" name="TextBox 6"/>
          <p:cNvSpPr txBox="1"/>
          <p:nvPr/>
        </p:nvSpPr>
        <p:spPr>
          <a:xfrm>
            <a:off x="447040" y="1493520"/>
            <a:ext cx="6753860" cy="369332"/>
          </a:xfrm>
          <a:prstGeom prst="rect">
            <a:avLst/>
          </a:prstGeom>
          <a:noFill/>
        </p:spPr>
        <p:txBody>
          <a:bodyPr wrap="square" rtlCol="0">
            <a:spAutoFit/>
          </a:bodyPr>
          <a:lstStyle/>
          <a:p>
            <a:r>
              <a:rPr lang="en-GB" dirty="0"/>
              <a:t> </a:t>
            </a:r>
          </a:p>
        </p:txBody>
      </p:sp>
      <p:pic>
        <p:nvPicPr>
          <p:cNvPr id="8" name="Picture 7"/>
          <p:cNvPicPr>
            <a:picLocks noChangeAspect="1"/>
          </p:cNvPicPr>
          <p:nvPr/>
        </p:nvPicPr>
        <p:blipFill>
          <a:blip r:embed="rId5"/>
          <a:stretch>
            <a:fillRect/>
          </a:stretch>
        </p:blipFill>
        <p:spPr>
          <a:xfrm>
            <a:off x="9381420" y="5709130"/>
            <a:ext cx="914479" cy="1097375"/>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10" name="TextBox 9">
            <a:extLst>
              <a:ext uri="{FF2B5EF4-FFF2-40B4-BE49-F238E27FC236}">
                <a16:creationId xmlns:a16="http://schemas.microsoft.com/office/drawing/2014/main" id="{13D30041-0E6D-4E36-9F5C-16A4D0DB3DA9}"/>
              </a:ext>
            </a:extLst>
          </p:cNvPr>
          <p:cNvSpPr txBox="1"/>
          <p:nvPr/>
        </p:nvSpPr>
        <p:spPr>
          <a:xfrm>
            <a:off x="528830" y="267943"/>
            <a:ext cx="11339320" cy="1754326"/>
          </a:xfrm>
          <a:prstGeom prst="rect">
            <a:avLst/>
          </a:prstGeom>
          <a:noFill/>
        </p:spPr>
        <p:txBody>
          <a:bodyPr wrap="square" rtlCol="0">
            <a:spAutoFit/>
          </a:bodyPr>
          <a:lstStyle/>
          <a:p>
            <a:r>
              <a:rPr lang="en-GB" sz="2400" dirty="0">
                <a:latin typeface="Bahnschrift" panose="020B0502040204020203" pitchFamily="34" charset="0"/>
              </a:rPr>
              <a:t>What are the differences between Hussey’s helmet and the usual cavalry helmet?</a:t>
            </a:r>
          </a:p>
          <a:p>
            <a:endParaRPr lang="en-GB" sz="2400" dirty="0">
              <a:latin typeface="Bahnschrift" panose="020B0502040204020203" pitchFamily="34" charset="0"/>
            </a:endParaRPr>
          </a:p>
          <a:p>
            <a:endParaRPr lang="en-GB" sz="2400" dirty="0"/>
          </a:p>
          <a:p>
            <a:endParaRPr lang="en-GB" dirty="0"/>
          </a:p>
          <a:p>
            <a:r>
              <a:rPr lang="en-GB" dirty="0"/>
              <a:t> </a:t>
            </a:r>
          </a:p>
        </p:txBody>
      </p:sp>
      <p:pic>
        <p:nvPicPr>
          <p:cNvPr id="3" name="Picture 2">
            <a:extLst>
              <a:ext uri="{FF2B5EF4-FFF2-40B4-BE49-F238E27FC236}">
                <a16:creationId xmlns:a16="http://schemas.microsoft.com/office/drawing/2014/main" id="{590BA1C0-EE57-4618-955A-2FCFF8F91863}"/>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6542" b="92917" l="10000" r="90000">
                        <a14:foregroundMark x1="45139" y1="8417" x2="59000" y2="6542"/>
                        <a14:foregroundMark x1="59000" y1="6542" x2="61472" y2="6708"/>
                        <a14:foregroundMark x1="73444" y1="92917" x2="67000" y2="86792"/>
                        <a14:foregroundMark x1="67000" y1="86792" x2="63333" y2="80500"/>
                        <a14:foregroundMark x1="63333" y1="80500" x2="63194" y2="79750"/>
                        <a14:foregroundMark x1="30833" y1="92917" x2="32778" y2="90875"/>
                      </a14:backgroundRemoval>
                    </a14:imgEffect>
                  </a14:imgLayer>
                </a14:imgProps>
              </a:ext>
              <a:ext uri="{28A0092B-C50C-407E-A947-70E740481C1C}">
                <a14:useLocalDpi xmlns:a14="http://schemas.microsoft.com/office/drawing/2010/main"/>
              </a:ext>
            </a:extLst>
          </a:blip>
          <a:stretch>
            <a:fillRect/>
          </a:stretch>
        </p:blipFill>
        <p:spPr>
          <a:xfrm flipH="1">
            <a:off x="-841479" y="823161"/>
            <a:ext cx="7404204" cy="4541319"/>
          </a:xfrm>
          <a:prstGeom prst="rect">
            <a:avLst/>
          </a:prstGeom>
        </p:spPr>
      </p:pic>
      <p:sp>
        <p:nvSpPr>
          <p:cNvPr id="4" name="TextBox 3">
            <a:extLst>
              <a:ext uri="{FF2B5EF4-FFF2-40B4-BE49-F238E27FC236}">
                <a16:creationId xmlns:a16="http://schemas.microsoft.com/office/drawing/2014/main" id="{A3AEF626-366B-4B26-B088-A78E29ADC68B}"/>
              </a:ext>
            </a:extLst>
          </p:cNvPr>
          <p:cNvSpPr txBox="1"/>
          <p:nvPr/>
        </p:nvSpPr>
        <p:spPr>
          <a:xfrm>
            <a:off x="1454746" y="5155153"/>
            <a:ext cx="2238375" cy="400110"/>
          </a:xfrm>
          <a:prstGeom prst="rect">
            <a:avLst/>
          </a:prstGeom>
          <a:noFill/>
        </p:spPr>
        <p:txBody>
          <a:bodyPr wrap="square" rtlCol="0">
            <a:spAutoFit/>
          </a:bodyPr>
          <a:lstStyle/>
          <a:p>
            <a:r>
              <a:rPr lang="en-GB" sz="2000" dirty="0">
                <a:latin typeface="Bahnschrift" panose="020B0502040204020203" pitchFamily="34" charset="0"/>
              </a:rPr>
              <a:t>Hussey’s helmet</a:t>
            </a:r>
          </a:p>
        </p:txBody>
      </p:sp>
      <p:sp>
        <p:nvSpPr>
          <p:cNvPr id="13" name="TextBox 12">
            <a:extLst>
              <a:ext uri="{FF2B5EF4-FFF2-40B4-BE49-F238E27FC236}">
                <a16:creationId xmlns:a16="http://schemas.microsoft.com/office/drawing/2014/main" id="{7DA9147C-B486-4465-AC5F-6D4C8A9B1836}"/>
              </a:ext>
            </a:extLst>
          </p:cNvPr>
          <p:cNvSpPr txBox="1"/>
          <p:nvPr/>
        </p:nvSpPr>
        <p:spPr>
          <a:xfrm>
            <a:off x="4713471" y="5063077"/>
            <a:ext cx="6519862" cy="400110"/>
          </a:xfrm>
          <a:prstGeom prst="rect">
            <a:avLst/>
          </a:prstGeom>
          <a:noFill/>
        </p:spPr>
        <p:txBody>
          <a:bodyPr wrap="square">
            <a:spAutoFit/>
          </a:bodyPr>
          <a:lstStyle/>
          <a:p>
            <a:r>
              <a:rPr lang="en-GB" sz="2000" dirty="0">
                <a:latin typeface="Bahnschrift" panose="020B0502040204020203" pitchFamily="34" charset="0"/>
              </a:rPr>
              <a:t>Civil War Cavalry helmet</a:t>
            </a:r>
          </a:p>
        </p:txBody>
      </p:sp>
      <p:sp>
        <p:nvSpPr>
          <p:cNvPr id="18" name="Rectangle: Rounded Corners 17">
            <a:extLst>
              <a:ext uri="{FF2B5EF4-FFF2-40B4-BE49-F238E27FC236}">
                <a16:creationId xmlns:a16="http://schemas.microsoft.com/office/drawing/2014/main" id="{3A317603-091A-429E-A524-5A8118601E07}"/>
              </a:ext>
            </a:extLst>
          </p:cNvPr>
          <p:cNvSpPr/>
          <p:nvPr/>
        </p:nvSpPr>
        <p:spPr>
          <a:xfrm>
            <a:off x="9477375" y="1145106"/>
            <a:ext cx="2472565" cy="256011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F24644C-8BF2-4227-A9A7-08CE1888C8DA}"/>
              </a:ext>
            </a:extLst>
          </p:cNvPr>
          <p:cNvSpPr txBox="1"/>
          <p:nvPr/>
        </p:nvSpPr>
        <p:spPr>
          <a:xfrm>
            <a:off x="9606046" y="1145106"/>
            <a:ext cx="2343894" cy="2492990"/>
          </a:xfrm>
          <a:prstGeom prst="rect">
            <a:avLst/>
          </a:prstGeom>
          <a:noFill/>
        </p:spPr>
        <p:txBody>
          <a:bodyPr wrap="square" rtlCol="0">
            <a:spAutoFit/>
          </a:bodyPr>
          <a:lstStyle/>
          <a:p>
            <a:r>
              <a:rPr lang="en-GB" sz="2600" dirty="0"/>
              <a:t>Which of these helmets do you think would be</a:t>
            </a:r>
          </a:p>
          <a:p>
            <a:r>
              <a:rPr lang="en-GB" sz="2600" dirty="0"/>
              <a:t>the best to wear in a battle? Why?</a:t>
            </a:r>
          </a:p>
        </p:txBody>
      </p:sp>
    </p:spTree>
    <p:extLst>
      <p:ext uri="{BB962C8B-B14F-4D97-AF65-F5344CB8AC3E}">
        <p14:creationId xmlns:p14="http://schemas.microsoft.com/office/powerpoint/2010/main" val="301973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963985" y="166260"/>
            <a:ext cx="10416430" cy="646331"/>
          </a:xfrm>
          <a:prstGeom prst="rect">
            <a:avLst/>
          </a:prstGeom>
          <a:noFill/>
        </p:spPr>
        <p:txBody>
          <a:bodyPr wrap="square" rtlCol="0">
            <a:spAutoFit/>
          </a:bodyPr>
          <a:lstStyle/>
          <a:p>
            <a:r>
              <a:rPr lang="en-GB" sz="3600" b="1" dirty="0"/>
              <a:t>What can we learn from John Hussey’s armour ?</a:t>
            </a:r>
          </a:p>
        </p:txBody>
      </p:sp>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3" name="Picture 2">
            <a:extLst>
              <a:ext uri="{FF2B5EF4-FFF2-40B4-BE49-F238E27FC236}">
                <a16:creationId xmlns:a16="http://schemas.microsoft.com/office/drawing/2014/main" id="{962AA26A-CD8C-4D47-9E99-FBC7F4DB6BA4}"/>
              </a:ext>
            </a:extLst>
          </p:cNvPr>
          <p:cNvPicPr>
            <a:picLocks noChangeAspect="1"/>
          </p:cNvPicPr>
          <p:nvPr/>
        </p:nvPicPr>
        <p:blipFill rotWithShape="1">
          <a:blip r:embed="rId5"/>
          <a:srcRect l="22418" t="24348" r="27690" b="13043"/>
          <a:stretch/>
        </p:blipFill>
        <p:spPr>
          <a:xfrm>
            <a:off x="6096547" y="942795"/>
            <a:ext cx="6099433" cy="4305480"/>
          </a:xfrm>
          <a:prstGeom prst="rect">
            <a:avLst/>
          </a:prstGeom>
        </p:spPr>
      </p:pic>
      <p:pic>
        <p:nvPicPr>
          <p:cNvPr id="11" name="Picture 10">
            <a:extLst>
              <a:ext uri="{FF2B5EF4-FFF2-40B4-BE49-F238E27FC236}">
                <a16:creationId xmlns:a16="http://schemas.microsoft.com/office/drawing/2014/main" id="{B5845B6F-8CDB-41D4-841A-2BD5602522E5}"/>
              </a:ext>
            </a:extLst>
          </p:cNvPr>
          <p:cNvPicPr>
            <a:picLocks noChangeAspect="1"/>
          </p:cNvPicPr>
          <p:nvPr/>
        </p:nvPicPr>
        <p:blipFill rotWithShape="1">
          <a:blip r:embed="rId6"/>
          <a:srcRect l="36548" t="33649" r="55835" b="57589"/>
          <a:stretch/>
        </p:blipFill>
        <p:spPr>
          <a:xfrm rot="541452">
            <a:off x="5917381" y="2116478"/>
            <a:ext cx="1874725" cy="1213059"/>
          </a:xfrm>
          <a:prstGeom prst="rect">
            <a:avLst/>
          </a:prstGeom>
        </p:spPr>
      </p:pic>
      <p:sp>
        <p:nvSpPr>
          <p:cNvPr id="14" name="TextBox 13">
            <a:extLst>
              <a:ext uri="{FF2B5EF4-FFF2-40B4-BE49-F238E27FC236}">
                <a16:creationId xmlns:a16="http://schemas.microsoft.com/office/drawing/2014/main" id="{32DEF839-9532-4ADA-8C61-8F566E8C6817}"/>
              </a:ext>
            </a:extLst>
          </p:cNvPr>
          <p:cNvSpPr txBox="1"/>
          <p:nvPr/>
        </p:nvSpPr>
        <p:spPr>
          <a:xfrm>
            <a:off x="361950" y="945404"/>
            <a:ext cx="5934075" cy="1938992"/>
          </a:xfrm>
          <a:prstGeom prst="rect">
            <a:avLst/>
          </a:prstGeom>
          <a:noFill/>
        </p:spPr>
        <p:txBody>
          <a:bodyPr wrap="square">
            <a:spAutoFit/>
          </a:bodyPr>
          <a:lstStyle/>
          <a:p>
            <a:r>
              <a:rPr lang="en-GB" sz="2400" dirty="0">
                <a:latin typeface="Bahnschrift" panose="020B0502040204020203" pitchFamily="34" charset="0"/>
              </a:rPr>
              <a:t>This armour can tell us about Hussey’s death.</a:t>
            </a:r>
          </a:p>
          <a:p>
            <a:endParaRPr lang="en-GB" sz="2400" dirty="0">
              <a:latin typeface="Bahnschrift" panose="020B0502040204020203" pitchFamily="34" charset="0"/>
            </a:endParaRPr>
          </a:p>
          <a:p>
            <a:r>
              <a:rPr lang="en-GB" sz="2400" dirty="0">
                <a:latin typeface="Bahnschrift" panose="020B0502040204020203" pitchFamily="34" charset="0"/>
              </a:rPr>
              <a:t>It can also give us clues about the challenges of fighting a civil war. </a:t>
            </a:r>
          </a:p>
        </p:txBody>
      </p:sp>
      <p:sp>
        <p:nvSpPr>
          <p:cNvPr id="15" name="Star: 12 Points 14">
            <a:extLst>
              <a:ext uri="{FF2B5EF4-FFF2-40B4-BE49-F238E27FC236}">
                <a16:creationId xmlns:a16="http://schemas.microsoft.com/office/drawing/2014/main" id="{50AEBE12-30F4-40BD-804A-0816394C2DF5}"/>
              </a:ext>
            </a:extLst>
          </p:cNvPr>
          <p:cNvSpPr/>
          <p:nvPr/>
        </p:nvSpPr>
        <p:spPr>
          <a:xfrm>
            <a:off x="410877" y="2855821"/>
            <a:ext cx="6582809" cy="3977138"/>
          </a:xfrm>
          <a:prstGeom prst="star1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730C62C-DE81-4854-93E6-626680D8A09D}"/>
              </a:ext>
            </a:extLst>
          </p:cNvPr>
          <p:cNvSpPr txBox="1"/>
          <p:nvPr/>
        </p:nvSpPr>
        <p:spPr>
          <a:xfrm>
            <a:off x="1501614" y="3973605"/>
            <a:ext cx="4332234" cy="1569660"/>
          </a:xfrm>
          <a:prstGeom prst="rect">
            <a:avLst/>
          </a:prstGeom>
          <a:noFill/>
        </p:spPr>
        <p:txBody>
          <a:bodyPr wrap="square" rtlCol="0">
            <a:spAutoFit/>
          </a:bodyPr>
          <a:lstStyle/>
          <a:p>
            <a:r>
              <a:rPr lang="en-GB" sz="2400" dirty="0">
                <a:latin typeface="Bahnschrift" panose="020B0502040204020203" pitchFamily="34" charset="0"/>
              </a:rPr>
              <a:t>Cut up the statement cards and place them onto the mat to show what this armour can certainly or possibly tell us.</a:t>
            </a:r>
          </a:p>
        </p:txBody>
      </p:sp>
    </p:spTree>
    <p:extLst>
      <p:ext uri="{BB962C8B-B14F-4D97-AF65-F5344CB8AC3E}">
        <p14:creationId xmlns:p14="http://schemas.microsoft.com/office/powerpoint/2010/main" val="1935575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62916" y="5674657"/>
            <a:ext cx="2132983" cy="1198861"/>
            <a:chOff x="8162916" y="5674657"/>
            <a:chExt cx="2132983"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916" y="5674657"/>
              <a:ext cx="1208978" cy="1198861"/>
            </a:xfrm>
            <a:prstGeom prst="rect">
              <a:avLst/>
            </a:prstGeom>
          </p:spPr>
        </p:pic>
      </p:gr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69311" y="1507414"/>
            <a:ext cx="4986670" cy="2308324"/>
          </a:xfrm>
          <a:prstGeom prst="rect">
            <a:avLst/>
          </a:prstGeom>
          <a:noFill/>
        </p:spPr>
        <p:txBody>
          <a:bodyPr wrap="square" rtlCol="0">
            <a:spAutoFit/>
          </a:bodyPr>
          <a:lstStyle/>
          <a:p>
            <a:pPr algn="ctr"/>
            <a:r>
              <a:rPr lang="en-GB" sz="4800" dirty="0">
                <a:latin typeface="Bahnschrift" panose="020B0502040204020203" pitchFamily="34" charset="0"/>
              </a:rPr>
              <a:t>What happened to </a:t>
            </a:r>
          </a:p>
          <a:p>
            <a:pPr algn="ctr"/>
            <a:r>
              <a:rPr lang="en-GB" sz="4800" dirty="0">
                <a:latin typeface="Bahnschrift" panose="020B0502040204020203" pitchFamily="34" charset="0"/>
              </a:rPr>
              <a:t>John Hussey?</a:t>
            </a:r>
          </a:p>
        </p:txBody>
      </p:sp>
    </p:spTree>
    <p:extLst>
      <p:ext uri="{BB962C8B-B14F-4D97-AF65-F5344CB8AC3E}">
        <p14:creationId xmlns:p14="http://schemas.microsoft.com/office/powerpoint/2010/main" val="2676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eritage, Culture and Visitors\Learning &amp; Participation\7 Funded projects\A History of CW in 100 objects\research\john Hussey armour\Portrait of John Hussey.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8728" y="-341745"/>
            <a:ext cx="5588000" cy="7107381"/>
          </a:xfrm>
          <a:prstGeom prst="rect">
            <a:avLst/>
          </a:prstGeom>
          <a:noFill/>
          <a:ln>
            <a:noFill/>
          </a:ln>
          <a:effectLst>
            <a:softEdge rad="635000"/>
          </a:effectLst>
        </p:spPr>
      </p:pic>
      <p:pic>
        <p:nvPicPr>
          <p:cNvPr id="5" name="Picture 4"/>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1219200" y="396240"/>
            <a:ext cx="6177280" cy="707886"/>
          </a:xfrm>
          <a:prstGeom prst="rect">
            <a:avLst/>
          </a:prstGeom>
          <a:noFill/>
        </p:spPr>
        <p:txBody>
          <a:bodyPr wrap="square" rtlCol="0">
            <a:spAutoFit/>
          </a:bodyPr>
          <a:lstStyle/>
          <a:p>
            <a:r>
              <a:rPr lang="en-GB" sz="4000" b="1" dirty="0">
                <a:latin typeface="Bahnschrift" panose="020B0502040204020203" pitchFamily="34" charset="0"/>
              </a:rPr>
              <a:t>Who was John Hussey?</a:t>
            </a:r>
          </a:p>
        </p:txBody>
      </p:sp>
      <p:sp>
        <p:nvSpPr>
          <p:cNvPr id="7" name="TextBox 6"/>
          <p:cNvSpPr txBox="1"/>
          <p:nvPr/>
        </p:nvSpPr>
        <p:spPr>
          <a:xfrm>
            <a:off x="447040" y="1493520"/>
            <a:ext cx="6753860" cy="4431983"/>
          </a:xfrm>
          <a:prstGeom prst="rect">
            <a:avLst/>
          </a:prstGeom>
          <a:noFill/>
        </p:spPr>
        <p:txBody>
          <a:bodyPr wrap="square" rtlCol="0">
            <a:spAutoFit/>
          </a:bodyPr>
          <a:lstStyle/>
          <a:p>
            <a:r>
              <a:rPr lang="en-GB" sz="2400" dirty="0">
                <a:latin typeface="Bahnschrift" panose="020B0502040204020203" pitchFamily="34" charset="0"/>
              </a:rPr>
              <a:t>John Hussey was born in about 1615. He was the second son of Sir Edward Hussey.</a:t>
            </a:r>
          </a:p>
          <a:p>
            <a:endParaRPr lang="en-GB" sz="2400" dirty="0">
              <a:latin typeface="Bahnschrift" panose="020B0502040204020203" pitchFamily="34" charset="0"/>
            </a:endParaRPr>
          </a:p>
          <a:p>
            <a:r>
              <a:rPr lang="en-GB" sz="2400" dirty="0">
                <a:latin typeface="Bahnschrift" panose="020B0502040204020203" pitchFamily="34" charset="0"/>
              </a:rPr>
              <a:t>He had three brothers (Thomas, Charles and Edward) and 5 sisters ( Jane, Mary, Rebecca, Bridget and Anne) </a:t>
            </a:r>
          </a:p>
          <a:p>
            <a:endParaRPr lang="en-GB" sz="2400" dirty="0">
              <a:latin typeface="Bahnschrift" panose="020B0502040204020203" pitchFamily="34" charset="0"/>
            </a:endParaRPr>
          </a:p>
          <a:p>
            <a:r>
              <a:rPr lang="en-GB" sz="2400" dirty="0">
                <a:latin typeface="Bahnschrift" panose="020B0502040204020203" pitchFamily="34" charset="0"/>
              </a:rPr>
              <a:t>His father, Sir Edward Hussey, was an important man. He had been High Sheriff of Lincolnshire in 1618. This meant he was in charge of law and order in the county. </a:t>
            </a:r>
            <a:endParaRPr lang="en-GB" dirty="0">
              <a:latin typeface="Bahnschrift" panose="020B0502040204020203" pitchFamily="34" charset="0"/>
            </a:endParaRPr>
          </a:p>
          <a:p>
            <a:r>
              <a:rPr lang="en-GB" dirty="0"/>
              <a:t> </a:t>
            </a:r>
          </a:p>
        </p:txBody>
      </p:sp>
      <p:pic>
        <p:nvPicPr>
          <p:cNvPr id="8" name="Picture 7"/>
          <p:cNvPicPr>
            <a:picLocks noChangeAspect="1"/>
          </p:cNvPicPr>
          <p:nvPr/>
        </p:nvPicPr>
        <p:blipFill>
          <a:blip r:embed="rId4"/>
          <a:stretch>
            <a:fillRect/>
          </a:stretch>
        </p:blipFill>
        <p:spPr>
          <a:xfrm>
            <a:off x="9381420" y="5709130"/>
            <a:ext cx="914479" cy="1097375"/>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Tree>
    <p:extLst>
      <p:ext uri="{BB962C8B-B14F-4D97-AF65-F5344CB8AC3E}">
        <p14:creationId xmlns:p14="http://schemas.microsoft.com/office/powerpoint/2010/main" val="193726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1219200" y="396240"/>
            <a:ext cx="6177280" cy="707886"/>
          </a:xfrm>
          <a:prstGeom prst="rect">
            <a:avLst/>
          </a:prstGeom>
          <a:noFill/>
        </p:spPr>
        <p:txBody>
          <a:bodyPr wrap="square" rtlCol="0">
            <a:spAutoFit/>
          </a:bodyPr>
          <a:lstStyle/>
          <a:p>
            <a:r>
              <a:rPr lang="en-GB" sz="4000" b="1" dirty="0">
                <a:latin typeface="Bahnschrift" panose="020B0502040204020203" pitchFamily="34" charset="0"/>
              </a:rPr>
              <a:t>Sir Edward Hussey</a:t>
            </a:r>
          </a:p>
        </p:txBody>
      </p:sp>
      <p:sp>
        <p:nvSpPr>
          <p:cNvPr id="7" name="TextBox 6"/>
          <p:cNvSpPr txBox="1"/>
          <p:nvPr/>
        </p:nvSpPr>
        <p:spPr>
          <a:xfrm>
            <a:off x="342692" y="913869"/>
            <a:ext cx="7511196" cy="5355312"/>
          </a:xfrm>
          <a:prstGeom prst="rect">
            <a:avLst/>
          </a:prstGeom>
          <a:noFill/>
        </p:spPr>
        <p:txBody>
          <a:bodyPr wrap="square" rtlCol="0">
            <a:spAutoFit/>
          </a:bodyPr>
          <a:lstStyle/>
          <a:p>
            <a:endParaRPr lang="en-GB" sz="2400" dirty="0"/>
          </a:p>
          <a:p>
            <a:r>
              <a:rPr lang="en-GB" sz="2400" dirty="0"/>
              <a:t> </a:t>
            </a:r>
            <a:r>
              <a:rPr lang="en-GB" sz="2400" dirty="0">
                <a:latin typeface="Bahnschrift" panose="020B0502040204020203" pitchFamily="34" charset="0"/>
              </a:rPr>
              <a:t>Sir Edward Hussey was John’s father.</a:t>
            </a:r>
          </a:p>
          <a:p>
            <a:r>
              <a:rPr lang="en-GB" sz="2400" dirty="0">
                <a:latin typeface="Bahnschrift" panose="020B0502040204020203" pitchFamily="34" charset="0"/>
              </a:rPr>
              <a:t>In 1611 Sir Edward Hussey  had raised an infantry regiment for the King that fought in Ireland. </a:t>
            </a:r>
          </a:p>
          <a:p>
            <a:endParaRPr lang="en-GB" sz="2400" dirty="0">
              <a:latin typeface="Bahnschrift" panose="020B0502040204020203" pitchFamily="34" charset="0"/>
            </a:endParaRPr>
          </a:p>
          <a:p>
            <a:r>
              <a:rPr lang="en-GB" sz="2400" dirty="0">
                <a:latin typeface="Bahnschrift" panose="020B0502040204020203" pitchFamily="34" charset="0"/>
              </a:rPr>
              <a:t>Sir Edward Hussey was a </a:t>
            </a:r>
            <a:r>
              <a:rPr lang="en-GB" sz="2400" b="1" dirty="0">
                <a:latin typeface="Bahnschrift" panose="020B0502040204020203" pitchFamily="34" charset="0"/>
              </a:rPr>
              <a:t>Royalist. </a:t>
            </a:r>
          </a:p>
          <a:p>
            <a:endParaRPr lang="en-GB" sz="2400" dirty="0">
              <a:latin typeface="Bahnschrift" panose="020B0502040204020203" pitchFamily="34" charset="0"/>
            </a:endParaRPr>
          </a:p>
          <a:p>
            <a:r>
              <a:rPr lang="en-GB" sz="2400" dirty="0">
                <a:latin typeface="Bahnschrift" panose="020B0502040204020203" pitchFamily="34" charset="0"/>
              </a:rPr>
              <a:t>He helped to raise troops for the king and even provided some horses.</a:t>
            </a:r>
          </a:p>
          <a:p>
            <a:endParaRPr lang="en-GB" sz="2400" dirty="0">
              <a:latin typeface="Bahnschrift" panose="020B0502040204020203" pitchFamily="34" charset="0"/>
            </a:endParaRPr>
          </a:p>
          <a:p>
            <a:r>
              <a:rPr lang="en-GB" sz="2400" dirty="0">
                <a:latin typeface="Bahnschrift" panose="020B0502040204020203" pitchFamily="34" charset="0"/>
              </a:rPr>
              <a:t>He fought at the King’s important garrison at Newark, in Nottinghamshire</a:t>
            </a:r>
            <a:r>
              <a:rPr lang="en-GB" dirty="0">
                <a:latin typeface="Bahnschrift" panose="020B0502040204020203" pitchFamily="34" charset="0"/>
              </a:rPr>
              <a:t>. </a:t>
            </a:r>
          </a:p>
          <a:p>
            <a:endParaRPr lang="en-GB" dirty="0"/>
          </a:p>
          <a:p>
            <a:endParaRPr lang="en-GB" dirty="0"/>
          </a:p>
          <a:p>
            <a:endParaRPr lang="en-GB"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6480" y="-220489"/>
            <a:ext cx="4720158" cy="6318666"/>
          </a:xfrm>
          <a:prstGeom prst="rect">
            <a:avLst/>
          </a:prstGeom>
          <a:effectLst>
            <a:softEdge rad="635000"/>
          </a:effectLst>
        </p:spPr>
      </p:pic>
      <p:grpSp>
        <p:nvGrpSpPr>
          <p:cNvPr id="3" name="Group 2">
            <a:extLst>
              <a:ext uri="{FF2B5EF4-FFF2-40B4-BE49-F238E27FC236}">
                <a16:creationId xmlns:a16="http://schemas.microsoft.com/office/drawing/2014/main" id="{332EBAF5-434B-0092-1EC9-E1BB3D2F22B3}"/>
              </a:ext>
            </a:extLst>
          </p:cNvPr>
          <p:cNvGrpSpPr/>
          <p:nvPr/>
        </p:nvGrpSpPr>
        <p:grpSpPr>
          <a:xfrm>
            <a:off x="8162916" y="5674657"/>
            <a:ext cx="2132983" cy="1198861"/>
            <a:chOff x="8162916" y="5674657"/>
            <a:chExt cx="2132983" cy="1198861"/>
          </a:xfrm>
        </p:grpSpPr>
        <p:pic>
          <p:nvPicPr>
            <p:cNvPr id="4" name="Picture 3">
              <a:extLst>
                <a:ext uri="{FF2B5EF4-FFF2-40B4-BE49-F238E27FC236}">
                  <a16:creationId xmlns:a16="http://schemas.microsoft.com/office/drawing/2014/main" id="{2EA3B2E9-4080-71E2-169C-0D440994A861}"/>
                </a:ext>
              </a:extLst>
            </p:cNvPr>
            <p:cNvPicPr>
              <a:picLocks noChangeAspect="1"/>
            </p:cNvPicPr>
            <p:nvPr/>
          </p:nvPicPr>
          <p:blipFill>
            <a:blip r:embed="rId4"/>
            <a:stretch>
              <a:fillRect/>
            </a:stretch>
          </p:blipFill>
          <p:spPr>
            <a:xfrm>
              <a:off x="9381420" y="5709130"/>
              <a:ext cx="914479" cy="1097375"/>
            </a:xfrm>
            <a:prstGeom prst="rect">
              <a:avLst/>
            </a:prstGeom>
          </p:spPr>
        </p:pic>
        <p:pic>
          <p:nvPicPr>
            <p:cNvPr id="8" name="Picture 7">
              <a:extLst>
                <a:ext uri="{FF2B5EF4-FFF2-40B4-BE49-F238E27FC236}">
                  <a16:creationId xmlns:a16="http://schemas.microsoft.com/office/drawing/2014/main" id="{F8F0E8E0-F13E-D955-2551-E307565CFA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916" y="5674657"/>
              <a:ext cx="1208978" cy="1198861"/>
            </a:xfrm>
            <a:prstGeom prst="rect">
              <a:avLst/>
            </a:prstGeom>
          </p:spPr>
        </p:pic>
      </p:grpSp>
    </p:spTree>
    <p:extLst>
      <p:ext uri="{BB962C8B-B14F-4D97-AF65-F5344CB8AC3E}">
        <p14:creationId xmlns:p14="http://schemas.microsoft.com/office/powerpoint/2010/main" val="489384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eritage, Culture and Visitors\Learning &amp; Participation\7 Funded projects\A History of CW in 100 objects\research\john Hussey armour\Portrait of John Hussey.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8728" y="-341745"/>
            <a:ext cx="5588000" cy="7107381"/>
          </a:xfrm>
          <a:prstGeom prst="rect">
            <a:avLst/>
          </a:prstGeom>
          <a:noFill/>
          <a:ln>
            <a:noFill/>
          </a:ln>
          <a:effectLst>
            <a:softEdge rad="635000"/>
          </a:effectLst>
        </p:spPr>
      </p:pic>
      <p:pic>
        <p:nvPicPr>
          <p:cNvPr id="5" name="Picture 4"/>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1219200" y="396240"/>
            <a:ext cx="6177280" cy="707886"/>
          </a:xfrm>
          <a:prstGeom prst="rect">
            <a:avLst/>
          </a:prstGeom>
          <a:noFill/>
        </p:spPr>
        <p:txBody>
          <a:bodyPr wrap="square" rtlCol="0">
            <a:spAutoFit/>
          </a:bodyPr>
          <a:lstStyle/>
          <a:p>
            <a:r>
              <a:rPr lang="en-GB" sz="4000" b="1" dirty="0"/>
              <a:t>John Hussey’s death.</a:t>
            </a:r>
          </a:p>
        </p:txBody>
      </p:sp>
      <p:sp>
        <p:nvSpPr>
          <p:cNvPr id="7" name="TextBox 6"/>
          <p:cNvSpPr txBox="1"/>
          <p:nvPr/>
        </p:nvSpPr>
        <p:spPr>
          <a:xfrm>
            <a:off x="332740" y="1562263"/>
            <a:ext cx="6753860" cy="3970318"/>
          </a:xfrm>
          <a:prstGeom prst="rect">
            <a:avLst/>
          </a:prstGeom>
          <a:noFill/>
        </p:spPr>
        <p:txBody>
          <a:bodyPr wrap="square" rtlCol="0">
            <a:spAutoFit/>
          </a:bodyPr>
          <a:lstStyle/>
          <a:p>
            <a:r>
              <a:rPr lang="en-GB" sz="2400" dirty="0">
                <a:latin typeface="Bahnschrift" panose="020B0502040204020203" pitchFamily="34" charset="0"/>
              </a:rPr>
              <a:t>Like his father, John Hussey fought for the King.</a:t>
            </a:r>
          </a:p>
          <a:p>
            <a:endParaRPr lang="en-GB" sz="2400" dirty="0">
              <a:latin typeface="Bahnschrift" panose="020B0502040204020203" pitchFamily="34" charset="0"/>
            </a:endParaRPr>
          </a:p>
          <a:p>
            <a:r>
              <a:rPr lang="en-GB" sz="2400" dirty="0">
                <a:latin typeface="Bahnschrift" panose="020B0502040204020203" pitchFamily="34" charset="0"/>
              </a:rPr>
              <a:t>He was the Captain of a Royalist cavalry regiment.</a:t>
            </a:r>
          </a:p>
          <a:p>
            <a:endParaRPr lang="en-GB" sz="2400" dirty="0">
              <a:latin typeface="Bahnschrift" panose="020B0502040204020203" pitchFamily="34" charset="0"/>
            </a:endParaRPr>
          </a:p>
          <a:p>
            <a:r>
              <a:rPr lang="en-GB" sz="2400" dirty="0">
                <a:latin typeface="Bahnschrift" panose="020B0502040204020203" pitchFamily="34" charset="0"/>
              </a:rPr>
              <a:t>He fought at the battle of Gainsborough in 1643.</a:t>
            </a:r>
          </a:p>
          <a:p>
            <a:endParaRPr lang="en-GB" sz="2400" dirty="0">
              <a:latin typeface="Bahnschrift" panose="020B0502040204020203" pitchFamily="34" charset="0"/>
            </a:endParaRPr>
          </a:p>
          <a:p>
            <a:r>
              <a:rPr lang="en-GB" sz="2400" dirty="0">
                <a:latin typeface="Bahnschrift" panose="020B0502040204020203" pitchFamily="34" charset="0"/>
              </a:rPr>
              <a:t>He was killed in this battle on 28 July 1643.</a:t>
            </a:r>
          </a:p>
          <a:p>
            <a:endParaRPr lang="en-GB" sz="2400" dirty="0"/>
          </a:p>
          <a:p>
            <a:endParaRPr lang="en-GB" dirty="0"/>
          </a:p>
          <a:p>
            <a:r>
              <a:rPr lang="en-GB" dirty="0"/>
              <a:t> </a:t>
            </a:r>
          </a:p>
        </p:txBody>
      </p:sp>
      <p:grpSp>
        <p:nvGrpSpPr>
          <p:cNvPr id="2" name="Group 1">
            <a:extLst>
              <a:ext uri="{FF2B5EF4-FFF2-40B4-BE49-F238E27FC236}">
                <a16:creationId xmlns:a16="http://schemas.microsoft.com/office/drawing/2014/main" id="{A47B2872-3CBB-9920-D5CA-499CEBB9993B}"/>
              </a:ext>
            </a:extLst>
          </p:cNvPr>
          <p:cNvGrpSpPr/>
          <p:nvPr/>
        </p:nvGrpSpPr>
        <p:grpSpPr>
          <a:xfrm>
            <a:off x="8162916" y="5674657"/>
            <a:ext cx="2132983" cy="1198861"/>
            <a:chOff x="8162916" y="5674657"/>
            <a:chExt cx="2132983" cy="1198861"/>
          </a:xfrm>
        </p:grpSpPr>
        <p:pic>
          <p:nvPicPr>
            <p:cNvPr id="3" name="Picture 2">
              <a:extLst>
                <a:ext uri="{FF2B5EF4-FFF2-40B4-BE49-F238E27FC236}">
                  <a16:creationId xmlns:a16="http://schemas.microsoft.com/office/drawing/2014/main" id="{EF1072C9-FCAB-D44F-D795-05993CA88B8B}"/>
                </a:ext>
              </a:extLst>
            </p:cNvPr>
            <p:cNvPicPr>
              <a:picLocks noChangeAspect="1"/>
            </p:cNvPicPr>
            <p:nvPr/>
          </p:nvPicPr>
          <p:blipFill>
            <a:blip r:embed="rId4"/>
            <a:stretch>
              <a:fillRect/>
            </a:stretch>
          </p:blipFill>
          <p:spPr>
            <a:xfrm>
              <a:off x="9381420" y="5709130"/>
              <a:ext cx="914479" cy="1097375"/>
            </a:xfrm>
            <a:prstGeom prst="rect">
              <a:avLst/>
            </a:prstGeom>
          </p:spPr>
        </p:pic>
        <p:pic>
          <p:nvPicPr>
            <p:cNvPr id="8" name="Picture 7">
              <a:extLst>
                <a:ext uri="{FF2B5EF4-FFF2-40B4-BE49-F238E27FC236}">
                  <a16:creationId xmlns:a16="http://schemas.microsoft.com/office/drawing/2014/main" id="{27387504-41CA-09EB-600F-835C1C034C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916" y="5674657"/>
              <a:ext cx="1208978" cy="1198861"/>
            </a:xfrm>
            <a:prstGeom prst="rect">
              <a:avLst/>
            </a:prstGeom>
          </p:spPr>
        </p:pic>
      </p:grpSp>
    </p:spTree>
    <p:extLst>
      <p:ext uri="{BB962C8B-B14F-4D97-AF65-F5344CB8AC3E}">
        <p14:creationId xmlns:p14="http://schemas.microsoft.com/office/powerpoint/2010/main" val="359109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3128876" y="180422"/>
            <a:ext cx="6177280" cy="707886"/>
          </a:xfrm>
          <a:prstGeom prst="rect">
            <a:avLst/>
          </a:prstGeom>
          <a:noFill/>
        </p:spPr>
        <p:txBody>
          <a:bodyPr wrap="square" rtlCol="0">
            <a:spAutoFit/>
          </a:bodyPr>
          <a:lstStyle/>
          <a:p>
            <a:r>
              <a:rPr lang="en-GB" sz="4000" b="1" dirty="0">
                <a:latin typeface="Bahnschrift" panose="020B0502040204020203" pitchFamily="34" charset="0"/>
              </a:rPr>
              <a:t>John Hussey’s Armour</a:t>
            </a:r>
          </a:p>
        </p:txBody>
      </p:sp>
      <p:sp>
        <p:nvSpPr>
          <p:cNvPr id="3" name="AutoShape 2" descr="Hall &amp; Gardens - Doddington H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6900" y="2573054"/>
            <a:ext cx="6359387" cy="3317442"/>
          </a:xfrm>
          <a:prstGeom prst="rect">
            <a:avLst/>
          </a:prstGeom>
          <a:effectLst>
            <a:softEdge rad="317500"/>
          </a:effectLst>
        </p:spPr>
      </p:pic>
      <p:sp>
        <p:nvSpPr>
          <p:cNvPr id="9" name="TextBox 8"/>
          <p:cNvSpPr txBox="1"/>
          <p:nvPr/>
        </p:nvSpPr>
        <p:spPr>
          <a:xfrm>
            <a:off x="460375" y="1044476"/>
            <a:ext cx="4054475" cy="2308324"/>
          </a:xfrm>
          <a:prstGeom prst="rect">
            <a:avLst/>
          </a:prstGeom>
          <a:noFill/>
        </p:spPr>
        <p:txBody>
          <a:bodyPr wrap="square" rtlCol="0">
            <a:spAutoFit/>
          </a:bodyPr>
          <a:lstStyle/>
          <a:p>
            <a:r>
              <a:rPr lang="en-GB" sz="2400" dirty="0">
                <a:latin typeface="Bahnschrift" panose="020B0502040204020203" pitchFamily="34" charset="0"/>
              </a:rPr>
              <a:t>The armour that John Hussey wore into battle survives. </a:t>
            </a: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panose="020B0502040204020203" pitchFamily="34" charset="0"/>
              </a:rPr>
              <a:t>.  </a:t>
            </a:r>
          </a:p>
        </p:txBody>
      </p:sp>
      <p:pic>
        <p:nvPicPr>
          <p:cNvPr id="10" name="Picture 9">
            <a:extLst>
              <a:ext uri="{FF2B5EF4-FFF2-40B4-BE49-F238E27FC236}">
                <a16:creationId xmlns:a16="http://schemas.microsoft.com/office/drawing/2014/main" id="{BD4AC7C1-0697-4FC0-9A2D-BF26C0D4D2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0240" y="1566062"/>
            <a:ext cx="3046085" cy="4569128"/>
          </a:xfrm>
          <a:prstGeom prst="rect">
            <a:avLst/>
          </a:prstGeom>
        </p:spPr>
      </p:pic>
      <p:sp>
        <p:nvSpPr>
          <p:cNvPr id="11" name="TextBox 10">
            <a:extLst>
              <a:ext uri="{FF2B5EF4-FFF2-40B4-BE49-F238E27FC236}">
                <a16:creationId xmlns:a16="http://schemas.microsoft.com/office/drawing/2014/main" id="{52AD58C4-A196-40DC-92CD-AC4581F4ABF7}"/>
              </a:ext>
            </a:extLst>
          </p:cNvPr>
          <p:cNvSpPr txBox="1"/>
          <p:nvPr/>
        </p:nvSpPr>
        <p:spPr>
          <a:xfrm>
            <a:off x="6096000" y="1120676"/>
            <a:ext cx="549592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The Hussey family moved from </a:t>
            </a:r>
            <a:r>
              <a:rPr kumimoji="0" lang="en-GB" sz="24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Honington</a:t>
            </a: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near Grantham, to </a:t>
            </a: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hlinkClick r:id="rId5"/>
              </a:rPr>
              <a:t>Doddington Hall </a:t>
            </a: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where John Hussey’s armour is now on display. </a:t>
            </a:r>
          </a:p>
        </p:txBody>
      </p:sp>
      <p:grpSp>
        <p:nvGrpSpPr>
          <p:cNvPr id="2" name="Group 1">
            <a:extLst>
              <a:ext uri="{FF2B5EF4-FFF2-40B4-BE49-F238E27FC236}">
                <a16:creationId xmlns:a16="http://schemas.microsoft.com/office/drawing/2014/main" id="{9F1D454D-F586-3896-28A5-8FFCFFB02D84}"/>
              </a:ext>
            </a:extLst>
          </p:cNvPr>
          <p:cNvGrpSpPr/>
          <p:nvPr/>
        </p:nvGrpSpPr>
        <p:grpSpPr>
          <a:xfrm>
            <a:off x="8162916" y="5674657"/>
            <a:ext cx="2132983" cy="1198861"/>
            <a:chOff x="8162916" y="5674657"/>
            <a:chExt cx="2132983" cy="1198861"/>
          </a:xfrm>
        </p:grpSpPr>
        <p:pic>
          <p:nvPicPr>
            <p:cNvPr id="4" name="Picture 3">
              <a:extLst>
                <a:ext uri="{FF2B5EF4-FFF2-40B4-BE49-F238E27FC236}">
                  <a16:creationId xmlns:a16="http://schemas.microsoft.com/office/drawing/2014/main" id="{C8DDFF5A-1661-D8E7-F1E8-84BC0E143489}"/>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7" name="Picture 6">
              <a:extLst>
                <a:ext uri="{FF2B5EF4-FFF2-40B4-BE49-F238E27FC236}">
                  <a16:creationId xmlns:a16="http://schemas.microsoft.com/office/drawing/2014/main" id="{CF2381F0-BA63-3FCA-4FC9-C6D1827480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62916" y="5674657"/>
              <a:ext cx="1208978" cy="1198861"/>
            </a:xfrm>
            <a:prstGeom prst="rect">
              <a:avLst/>
            </a:prstGeom>
          </p:spPr>
        </p:pic>
      </p:grpSp>
    </p:spTree>
    <p:extLst>
      <p:ext uri="{BB962C8B-B14F-4D97-AF65-F5344CB8AC3E}">
        <p14:creationId xmlns:p14="http://schemas.microsoft.com/office/powerpoint/2010/main" val="2702332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2057400" y="250577"/>
            <a:ext cx="8412480" cy="707886"/>
          </a:xfrm>
          <a:prstGeom prst="rect">
            <a:avLst/>
          </a:prstGeom>
          <a:noFill/>
        </p:spPr>
        <p:txBody>
          <a:bodyPr wrap="square" rtlCol="0">
            <a:spAutoFit/>
          </a:bodyPr>
          <a:lstStyle/>
          <a:p>
            <a:r>
              <a:rPr lang="en-GB" sz="4000" b="1" dirty="0">
                <a:latin typeface="Bahnschrift" panose="020B0502040204020203" pitchFamily="34" charset="0"/>
              </a:rPr>
              <a:t>What happened to John Hussey?</a:t>
            </a:r>
          </a:p>
        </p:txBody>
      </p:sp>
      <p:sp>
        <p:nvSpPr>
          <p:cNvPr id="3" name="AutoShape 2" descr="Hall &amp; Gardens - Doddington H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155575" y="958463"/>
            <a:ext cx="12178886" cy="2492990"/>
          </a:xfrm>
          <a:prstGeom prst="rect">
            <a:avLst/>
          </a:prstGeom>
          <a:noFill/>
        </p:spPr>
        <p:txBody>
          <a:bodyPr wrap="square" rtlCol="0">
            <a:spAutoFit/>
          </a:bodyPr>
          <a:lstStyle/>
          <a:p>
            <a:r>
              <a:rPr lang="en-GB" sz="2400" dirty="0">
                <a:latin typeface="Bahnschrift" panose="020B0502040204020203" pitchFamily="34" charset="0"/>
              </a:rPr>
              <a:t>Click the pictures below to look at the different parts of John Hussey’s armour. </a:t>
            </a:r>
          </a:p>
          <a:p>
            <a:r>
              <a:rPr lang="en-GB" sz="2400" dirty="0">
                <a:latin typeface="Bahnschrift" panose="020B0502040204020203" pitchFamily="34" charset="0"/>
              </a:rPr>
              <a:t>What do you think happened to him?  </a:t>
            </a:r>
          </a:p>
          <a:p>
            <a:endParaRPr lang="en-GB" dirty="0"/>
          </a:p>
          <a:p>
            <a:endParaRPr lang="en-GB" dirty="0"/>
          </a:p>
          <a:p>
            <a:r>
              <a:rPr lang="en-GB" dirty="0"/>
              <a:t> </a:t>
            </a:r>
          </a:p>
          <a:p>
            <a:r>
              <a:rPr lang="en-GB" dirty="0"/>
              <a:t> </a:t>
            </a:r>
          </a:p>
          <a:p>
            <a:r>
              <a:rPr lang="en-GB" dirty="0"/>
              <a:t>.</a:t>
            </a:r>
          </a:p>
          <a:p>
            <a:endParaRPr lang="en-GB" dirty="0"/>
          </a:p>
        </p:txBody>
      </p:sp>
      <p:pic>
        <p:nvPicPr>
          <p:cNvPr id="10" name="Picture 9">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792" y="2050635"/>
            <a:ext cx="2775467" cy="2758011"/>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1476" y="2050635"/>
            <a:ext cx="3719268" cy="2771907"/>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38732" y="2051070"/>
            <a:ext cx="2789013" cy="2771472"/>
          </a:xfrm>
          <a:prstGeom prst="rect">
            <a:avLst/>
          </a:prstGeom>
          <a:ln w="228600" cap="sq" cmpd="thickThin">
            <a:solidFill>
              <a:srgbClr val="000000"/>
            </a:solidFill>
            <a:prstDash val="solid"/>
            <a:miter lim="800000"/>
          </a:ln>
          <a:effectLst>
            <a:innerShdw blurRad="76200">
              <a:srgbClr val="000000"/>
            </a:innerShdw>
          </a:effectLst>
        </p:spPr>
      </p:pic>
      <p:grpSp>
        <p:nvGrpSpPr>
          <p:cNvPr id="2" name="Group 1">
            <a:extLst>
              <a:ext uri="{FF2B5EF4-FFF2-40B4-BE49-F238E27FC236}">
                <a16:creationId xmlns:a16="http://schemas.microsoft.com/office/drawing/2014/main" id="{6113DED2-58C3-27E6-A145-B510485C3681}"/>
              </a:ext>
            </a:extLst>
          </p:cNvPr>
          <p:cNvGrpSpPr/>
          <p:nvPr/>
        </p:nvGrpSpPr>
        <p:grpSpPr>
          <a:xfrm>
            <a:off x="8162916" y="5674657"/>
            <a:ext cx="2132983" cy="1198861"/>
            <a:chOff x="8162916" y="5674657"/>
            <a:chExt cx="2132983" cy="1198861"/>
          </a:xfrm>
        </p:grpSpPr>
        <p:pic>
          <p:nvPicPr>
            <p:cNvPr id="4" name="Picture 3">
              <a:extLst>
                <a:ext uri="{FF2B5EF4-FFF2-40B4-BE49-F238E27FC236}">
                  <a16:creationId xmlns:a16="http://schemas.microsoft.com/office/drawing/2014/main" id="{30CE1AA1-DE54-2953-C190-1E2BE797734D}"/>
                </a:ext>
              </a:extLst>
            </p:cNvPr>
            <p:cNvPicPr>
              <a:picLocks noChangeAspect="1"/>
            </p:cNvPicPr>
            <p:nvPr/>
          </p:nvPicPr>
          <p:blipFill>
            <a:blip r:embed="rId9"/>
            <a:stretch>
              <a:fillRect/>
            </a:stretch>
          </p:blipFill>
          <p:spPr>
            <a:xfrm>
              <a:off x="9381420" y="5709130"/>
              <a:ext cx="914479" cy="1097375"/>
            </a:xfrm>
            <a:prstGeom prst="rect">
              <a:avLst/>
            </a:prstGeom>
          </p:spPr>
        </p:pic>
        <p:pic>
          <p:nvPicPr>
            <p:cNvPr id="8" name="Picture 7">
              <a:extLst>
                <a:ext uri="{FF2B5EF4-FFF2-40B4-BE49-F238E27FC236}">
                  <a16:creationId xmlns:a16="http://schemas.microsoft.com/office/drawing/2014/main" id="{C6959839-43F0-2C0F-BF5B-B84DD0FD5E7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62916" y="5674657"/>
              <a:ext cx="1208978" cy="1198861"/>
            </a:xfrm>
            <a:prstGeom prst="rect">
              <a:avLst/>
            </a:prstGeom>
          </p:spPr>
        </p:pic>
      </p:grpSp>
    </p:spTree>
    <p:extLst>
      <p:ext uri="{BB962C8B-B14F-4D97-AF65-F5344CB8AC3E}">
        <p14:creationId xmlns:p14="http://schemas.microsoft.com/office/powerpoint/2010/main" val="19304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7" name="TextBox 6"/>
          <p:cNvSpPr txBox="1"/>
          <p:nvPr/>
        </p:nvSpPr>
        <p:spPr>
          <a:xfrm>
            <a:off x="447040" y="1493520"/>
            <a:ext cx="6753860" cy="369332"/>
          </a:xfrm>
          <a:prstGeom prst="rect">
            <a:avLst/>
          </a:prstGeom>
          <a:noFill/>
        </p:spPr>
        <p:txBody>
          <a:bodyPr wrap="square" rtlCol="0">
            <a:spAutoFit/>
          </a:bodyPr>
          <a:lstStyle/>
          <a:p>
            <a:r>
              <a:rPr lang="en-GB" dirty="0"/>
              <a:t> </a:t>
            </a:r>
          </a:p>
        </p:txBody>
      </p:sp>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13" name="TextBox 12">
            <a:extLst>
              <a:ext uri="{FF2B5EF4-FFF2-40B4-BE49-F238E27FC236}">
                <a16:creationId xmlns:a16="http://schemas.microsoft.com/office/drawing/2014/main" id="{5E142806-E676-416C-940A-11F4696FC0D0}"/>
              </a:ext>
            </a:extLst>
          </p:cNvPr>
          <p:cNvSpPr txBox="1"/>
          <p:nvPr/>
        </p:nvSpPr>
        <p:spPr>
          <a:xfrm>
            <a:off x="528830" y="267943"/>
            <a:ext cx="11339320" cy="1754326"/>
          </a:xfrm>
          <a:prstGeom prst="rect">
            <a:avLst/>
          </a:prstGeom>
          <a:noFill/>
        </p:spPr>
        <p:txBody>
          <a:bodyPr wrap="square" rtlCol="0">
            <a:spAutoFit/>
          </a:bodyPr>
          <a:lstStyle/>
          <a:p>
            <a:r>
              <a:rPr lang="en-GB" sz="2400" dirty="0">
                <a:latin typeface="Bahnschrift" panose="020B0502040204020203" pitchFamily="34" charset="0"/>
              </a:rPr>
              <a:t>What are the differences between Hussey’s amour and the usual cavalry amour?</a:t>
            </a:r>
          </a:p>
          <a:p>
            <a:endParaRPr lang="en-GB" sz="2400" dirty="0">
              <a:latin typeface="Bahnschrift" panose="020B0502040204020203" pitchFamily="34" charset="0"/>
            </a:endParaRPr>
          </a:p>
          <a:p>
            <a:endParaRPr lang="en-GB" sz="2400" dirty="0"/>
          </a:p>
          <a:p>
            <a:endParaRPr lang="en-GB" dirty="0"/>
          </a:p>
          <a:p>
            <a:r>
              <a:rPr lang="en-GB" dirty="0"/>
              <a:t> </a:t>
            </a:r>
          </a:p>
        </p:txBody>
      </p:sp>
      <p:pic>
        <p:nvPicPr>
          <p:cNvPr id="14" name="Picture 13">
            <a:extLst>
              <a:ext uri="{FF2B5EF4-FFF2-40B4-BE49-F238E27FC236}">
                <a16:creationId xmlns:a16="http://schemas.microsoft.com/office/drawing/2014/main" id="{A2FD7EF9-CC24-44FF-9CCA-815BDC77A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0588" y="128401"/>
            <a:ext cx="3839755" cy="5759633"/>
          </a:xfrm>
          <a:prstGeom prst="rect">
            <a:avLst/>
          </a:prstGeom>
        </p:spPr>
      </p:pic>
      <p:sp>
        <p:nvSpPr>
          <p:cNvPr id="15" name="TextBox 14">
            <a:extLst>
              <a:ext uri="{FF2B5EF4-FFF2-40B4-BE49-F238E27FC236}">
                <a16:creationId xmlns:a16="http://schemas.microsoft.com/office/drawing/2014/main" id="{9BF44F7D-A0F5-4669-B728-E2D6C8C8E4BC}"/>
              </a:ext>
            </a:extLst>
          </p:cNvPr>
          <p:cNvSpPr txBox="1"/>
          <p:nvPr/>
        </p:nvSpPr>
        <p:spPr>
          <a:xfrm>
            <a:off x="8776930" y="5091729"/>
            <a:ext cx="2238375" cy="400110"/>
          </a:xfrm>
          <a:prstGeom prst="rect">
            <a:avLst/>
          </a:prstGeom>
          <a:noFill/>
        </p:spPr>
        <p:txBody>
          <a:bodyPr wrap="square" rtlCol="0">
            <a:spAutoFit/>
          </a:bodyPr>
          <a:lstStyle/>
          <a:p>
            <a:r>
              <a:rPr lang="en-GB" sz="2000" dirty="0">
                <a:latin typeface="Bahnschrift" panose="020B0502040204020203" pitchFamily="34" charset="0"/>
              </a:rPr>
              <a:t>Hussey’s amour</a:t>
            </a:r>
          </a:p>
        </p:txBody>
      </p:sp>
      <p:pic>
        <p:nvPicPr>
          <p:cNvPr id="20" name="Picture 19" descr="C:\Users\deniseg\AppData\Local\Temp\Temp1_Final Files colour.zip\Cavalryman col 300.jpg">
            <a:extLst>
              <a:ext uri="{FF2B5EF4-FFF2-40B4-BE49-F238E27FC236}">
                <a16:creationId xmlns:a16="http://schemas.microsoft.com/office/drawing/2014/main" id="{C32DB06B-C1F1-4C32-A3F8-47AA710287A2}"/>
              </a:ext>
            </a:extLst>
          </p:cNvPr>
          <p:cNvPicPr/>
          <p:nvPr/>
        </p:nvPicPr>
        <p:blipFill>
          <a:blip r:embed="rId6" cstate="screen">
            <a:extLst>
              <a:ext uri="{BEBA8EAE-BF5A-486C-A8C5-ECC9F3942E4B}">
                <a14:imgProps xmlns:a14="http://schemas.microsoft.com/office/drawing/2010/main">
                  <a14:imgLayer r:embed="rId7">
                    <a14:imgEffect>
                      <a14:backgroundRemoval t="0" b="100000" l="387" r="99274"/>
                    </a14:imgEffect>
                  </a14:imgLayer>
                </a14:imgProps>
              </a:ext>
              <a:ext uri="{28A0092B-C50C-407E-A947-70E740481C1C}">
                <a14:useLocalDpi xmlns:a14="http://schemas.microsoft.com/office/drawing/2010/main"/>
              </a:ext>
            </a:extLst>
          </a:blip>
          <a:srcRect/>
          <a:stretch>
            <a:fillRect/>
          </a:stretch>
        </p:blipFill>
        <p:spPr bwMode="auto">
          <a:xfrm>
            <a:off x="3014472" y="2633593"/>
            <a:ext cx="5438347" cy="4096006"/>
          </a:xfrm>
          <a:prstGeom prst="rect">
            <a:avLst/>
          </a:prstGeom>
          <a:noFill/>
          <a:ln>
            <a:noFill/>
          </a:ln>
        </p:spPr>
      </p:pic>
      <p:sp>
        <p:nvSpPr>
          <p:cNvPr id="2" name="Rectangle: Rounded Corners 1">
            <a:extLst>
              <a:ext uri="{FF2B5EF4-FFF2-40B4-BE49-F238E27FC236}">
                <a16:creationId xmlns:a16="http://schemas.microsoft.com/office/drawing/2014/main" id="{161D3E64-C5E1-4A31-BF76-374ADA66741B}"/>
              </a:ext>
            </a:extLst>
          </p:cNvPr>
          <p:cNvSpPr/>
          <p:nvPr/>
        </p:nvSpPr>
        <p:spPr>
          <a:xfrm>
            <a:off x="1156210" y="1219971"/>
            <a:ext cx="2805203" cy="3580058"/>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CA0EA9E-E978-4901-9E69-1833EF959025}"/>
              </a:ext>
            </a:extLst>
          </p:cNvPr>
          <p:cNvSpPr txBox="1"/>
          <p:nvPr/>
        </p:nvSpPr>
        <p:spPr>
          <a:xfrm>
            <a:off x="1384323" y="4103605"/>
            <a:ext cx="2286000" cy="646331"/>
          </a:xfrm>
          <a:prstGeom prst="rect">
            <a:avLst/>
          </a:prstGeom>
          <a:noFill/>
        </p:spPr>
        <p:txBody>
          <a:bodyPr wrap="square" rtlCol="0">
            <a:spAutoFit/>
          </a:bodyPr>
          <a:lstStyle/>
          <a:p>
            <a:pPr algn="ctr"/>
            <a:r>
              <a:rPr lang="en-GB" b="1" dirty="0"/>
              <a:t>Click here to look closely at this object </a:t>
            </a:r>
          </a:p>
        </p:txBody>
      </p:sp>
      <p:sp>
        <p:nvSpPr>
          <p:cNvPr id="4" name="Rectangle 3">
            <a:hlinkClick r:id="rId8"/>
            <a:extLst>
              <a:ext uri="{FF2B5EF4-FFF2-40B4-BE49-F238E27FC236}">
                <a16:creationId xmlns:a16="http://schemas.microsoft.com/office/drawing/2014/main" id="{4FFAFDD6-ED8F-410D-8BAD-4788516A8AA8}"/>
              </a:ext>
            </a:extLst>
          </p:cNvPr>
          <p:cNvSpPr/>
          <p:nvPr/>
        </p:nvSpPr>
        <p:spPr>
          <a:xfrm>
            <a:off x="841398" y="886475"/>
            <a:ext cx="3371850" cy="435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42F5548-1017-497C-B7C6-180C21FD3566}"/>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9619" b="94693" l="8386" r="89308">
                        <a14:foregroundMark x1="9015" y1="56551" x2="8386" y2="51078"/>
                        <a14:foregroundMark x1="85954" y1="80929" x2="51572" y2="92703"/>
                        <a14:foregroundMark x1="51572" y1="92703" x2="29350" y2="90050"/>
                        <a14:foregroundMark x1="29350" y1="90050" x2="16562" y2="83748"/>
                        <a14:foregroundMark x1="59958" y1="93698" x2="40042" y2="94859"/>
                        <a14:foregroundMark x1="40042" y1="94859" x2="34172" y2="93201"/>
                        <a14:foregroundMark x1="58700" y1="10945" x2="31027" y2="9784"/>
                      </a14:backgroundRemoval>
                    </a14:imgEffect>
                  </a14:imgLayer>
                </a14:imgProps>
              </a:ext>
              <a:ext uri="{28A0092B-C50C-407E-A947-70E740481C1C}">
                <a14:useLocalDpi xmlns:a14="http://schemas.microsoft.com/office/drawing/2010/main"/>
              </a:ext>
            </a:extLst>
          </a:blip>
          <a:srcRect/>
          <a:stretch/>
        </p:blipFill>
        <p:spPr>
          <a:xfrm>
            <a:off x="1350895" y="1063861"/>
            <a:ext cx="2524125" cy="3192671"/>
          </a:xfrm>
          <a:prstGeom prst="rect">
            <a:avLst/>
          </a:prstGeom>
        </p:spPr>
      </p:pic>
    </p:spTree>
    <p:extLst>
      <p:ext uri="{BB962C8B-B14F-4D97-AF65-F5344CB8AC3E}">
        <p14:creationId xmlns:p14="http://schemas.microsoft.com/office/powerpoint/2010/main" val="354216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7" name="TextBox 6"/>
          <p:cNvSpPr txBox="1"/>
          <p:nvPr/>
        </p:nvSpPr>
        <p:spPr>
          <a:xfrm>
            <a:off x="447040" y="1493520"/>
            <a:ext cx="6753860" cy="369332"/>
          </a:xfrm>
          <a:prstGeom prst="rect">
            <a:avLst/>
          </a:prstGeom>
          <a:noFill/>
        </p:spPr>
        <p:txBody>
          <a:bodyPr wrap="square" rtlCol="0">
            <a:spAutoFit/>
          </a:bodyPr>
          <a:lstStyle/>
          <a:p>
            <a:r>
              <a:rPr lang="en-GB" dirty="0"/>
              <a:t> </a:t>
            </a:r>
          </a:p>
        </p:txBody>
      </p:sp>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13" name="TextBox 12">
            <a:extLst>
              <a:ext uri="{FF2B5EF4-FFF2-40B4-BE49-F238E27FC236}">
                <a16:creationId xmlns:a16="http://schemas.microsoft.com/office/drawing/2014/main" id="{5E142806-E676-416C-940A-11F4696FC0D0}"/>
              </a:ext>
            </a:extLst>
          </p:cNvPr>
          <p:cNvSpPr txBox="1"/>
          <p:nvPr/>
        </p:nvSpPr>
        <p:spPr>
          <a:xfrm>
            <a:off x="528830" y="267943"/>
            <a:ext cx="11339320" cy="1754326"/>
          </a:xfrm>
          <a:prstGeom prst="rect">
            <a:avLst/>
          </a:prstGeom>
          <a:noFill/>
        </p:spPr>
        <p:txBody>
          <a:bodyPr wrap="square" rtlCol="0">
            <a:spAutoFit/>
          </a:bodyPr>
          <a:lstStyle/>
          <a:p>
            <a:r>
              <a:rPr lang="en-GB" sz="2400" dirty="0">
                <a:latin typeface="Bahnschrift" panose="020B0502040204020203" pitchFamily="34" charset="0"/>
              </a:rPr>
              <a:t>What kind of soldier have you seen wearing this kind of armour before?</a:t>
            </a:r>
          </a:p>
          <a:p>
            <a:endParaRPr lang="en-GB" sz="2400" dirty="0">
              <a:latin typeface="Bahnschrift" panose="020B0502040204020203" pitchFamily="34" charset="0"/>
            </a:endParaRPr>
          </a:p>
          <a:p>
            <a:endParaRPr lang="en-GB" sz="2400" dirty="0"/>
          </a:p>
          <a:p>
            <a:endParaRPr lang="en-GB" dirty="0"/>
          </a:p>
          <a:p>
            <a:r>
              <a:rPr lang="en-GB" dirty="0"/>
              <a:t> </a:t>
            </a:r>
          </a:p>
        </p:txBody>
      </p:sp>
      <p:pic>
        <p:nvPicPr>
          <p:cNvPr id="14" name="Picture 13">
            <a:extLst>
              <a:ext uri="{FF2B5EF4-FFF2-40B4-BE49-F238E27FC236}">
                <a16:creationId xmlns:a16="http://schemas.microsoft.com/office/drawing/2014/main" id="{A2FD7EF9-CC24-44FF-9CCA-815BDC77A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0588" y="128401"/>
            <a:ext cx="3839755" cy="5759633"/>
          </a:xfrm>
          <a:prstGeom prst="rect">
            <a:avLst/>
          </a:prstGeom>
        </p:spPr>
      </p:pic>
      <p:sp>
        <p:nvSpPr>
          <p:cNvPr id="15" name="TextBox 14">
            <a:extLst>
              <a:ext uri="{FF2B5EF4-FFF2-40B4-BE49-F238E27FC236}">
                <a16:creationId xmlns:a16="http://schemas.microsoft.com/office/drawing/2014/main" id="{9BF44F7D-A0F5-4669-B728-E2D6C8C8E4BC}"/>
              </a:ext>
            </a:extLst>
          </p:cNvPr>
          <p:cNvSpPr txBox="1"/>
          <p:nvPr/>
        </p:nvSpPr>
        <p:spPr>
          <a:xfrm>
            <a:off x="8776930" y="5091729"/>
            <a:ext cx="2238375" cy="400110"/>
          </a:xfrm>
          <a:prstGeom prst="rect">
            <a:avLst/>
          </a:prstGeom>
          <a:noFill/>
        </p:spPr>
        <p:txBody>
          <a:bodyPr wrap="square" rtlCol="0">
            <a:spAutoFit/>
          </a:bodyPr>
          <a:lstStyle/>
          <a:p>
            <a:r>
              <a:rPr lang="en-GB" sz="2000" dirty="0">
                <a:latin typeface="Bahnschrift" panose="020B0502040204020203" pitchFamily="34" charset="0"/>
              </a:rPr>
              <a:t>Hussey’s amour</a:t>
            </a:r>
          </a:p>
        </p:txBody>
      </p:sp>
      <p:pic>
        <p:nvPicPr>
          <p:cNvPr id="18" name="Picture 17" descr="A picture containing clothing, armor, helmet&#10;&#10;Description automatically generated">
            <a:extLst>
              <a:ext uri="{FF2B5EF4-FFF2-40B4-BE49-F238E27FC236}">
                <a16:creationId xmlns:a16="http://schemas.microsoft.com/office/drawing/2014/main" id="{90F6513E-5A2C-4A06-98CF-B414D36231C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000" l="10000" r="90000">
                        <a14:foregroundMark x1="63840" y1="33387" x2="63174" y2="29996"/>
                        <a14:backgroundMark x1="49485" y1="29673" x2="58268" y2="30682"/>
                        <a14:backgroundMark x1="67535" y1="33266" x2="66384" y2="30117"/>
                        <a14:backgroundMark x1="37311" y1="31328" x2="37492" y2="27614"/>
                      </a14:backgroundRemoval>
                    </a14:imgEffect>
                  </a14:imgLayer>
                </a14:imgProps>
              </a:ext>
              <a:ext uri="{28A0092B-C50C-407E-A947-70E740481C1C}">
                <a14:useLocalDpi xmlns:a14="http://schemas.microsoft.com/office/drawing/2010/main"/>
              </a:ext>
            </a:extLst>
          </a:blip>
          <a:srcRect l="26667" t="28304" r="28894" b="24722"/>
          <a:stretch/>
        </p:blipFill>
        <p:spPr>
          <a:xfrm>
            <a:off x="1877075" y="825758"/>
            <a:ext cx="3627637" cy="5751806"/>
          </a:xfrm>
          <a:prstGeom prst="rect">
            <a:avLst/>
          </a:prstGeom>
        </p:spPr>
      </p:pic>
      <p:pic>
        <p:nvPicPr>
          <p:cNvPr id="19" name="Picture 18" descr="C:\Users\deniseg\AppData\Local\Temp\Temp1_Final Files colour.zip\Pikeman 300.jpg">
            <a:extLst>
              <a:ext uri="{FF2B5EF4-FFF2-40B4-BE49-F238E27FC236}">
                <a16:creationId xmlns:a16="http://schemas.microsoft.com/office/drawing/2014/main" id="{C0CEBD73-BD90-4CE7-ABF8-5DB9FCCADFDA}"/>
              </a:ext>
            </a:extLst>
          </p:cNvPr>
          <p:cNvPicPr/>
          <p:nvPr/>
        </p:nvPicPr>
        <p:blipFill>
          <a:blip r:embed="rId8" cstate="screen">
            <a:extLst>
              <a:ext uri="{BEBA8EAE-BF5A-486C-A8C5-ECC9F3942E4B}">
                <a14:imgProps xmlns:a14="http://schemas.microsoft.com/office/drawing/2010/main">
                  <a14:imgLayer r:embed="rId9">
                    <a14:imgEffect>
                      <a14:backgroundRemoval t="1270" b="99113" l="9995" r="89904"/>
                    </a14:imgEffect>
                  </a14:imgLayer>
                </a14:imgProps>
              </a:ext>
              <a:ext uri="{28A0092B-C50C-407E-A947-70E740481C1C}">
                <a14:useLocalDpi xmlns:a14="http://schemas.microsoft.com/office/drawing/2010/main"/>
              </a:ext>
            </a:extLst>
          </a:blip>
          <a:srcRect/>
          <a:stretch>
            <a:fillRect/>
          </a:stretch>
        </p:blipFill>
        <p:spPr bwMode="auto">
          <a:xfrm>
            <a:off x="5648097" y="648002"/>
            <a:ext cx="2439106" cy="6200144"/>
          </a:xfrm>
          <a:prstGeom prst="rect">
            <a:avLst/>
          </a:prstGeom>
          <a:noFill/>
          <a:ln>
            <a:noFill/>
          </a:ln>
        </p:spPr>
      </p:pic>
    </p:spTree>
    <p:extLst>
      <p:ext uri="{BB962C8B-B14F-4D97-AF65-F5344CB8AC3E}">
        <p14:creationId xmlns:p14="http://schemas.microsoft.com/office/powerpoint/2010/main" val="2380164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2374</TotalTime>
  <Words>422</Words>
  <Application>Microsoft Office PowerPoint</Application>
  <PresentationFormat>Widescreen</PresentationFormat>
  <Paragraphs>84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Bahnschrift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Genevieve Taylor</cp:lastModifiedBy>
  <cp:revision>22</cp:revision>
  <dcterms:created xsi:type="dcterms:W3CDTF">2022-07-19T10:37:07Z</dcterms:created>
  <dcterms:modified xsi:type="dcterms:W3CDTF">2023-04-20T09:59:43Z</dcterms:modified>
</cp:coreProperties>
</file>